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3" r:id="rId5"/>
    <p:sldId id="280" r:id="rId6"/>
    <p:sldId id="284" r:id="rId7"/>
    <p:sldId id="274" r:id="rId8"/>
    <p:sldId id="282" r:id="rId9"/>
    <p:sldId id="269" r:id="rId10"/>
    <p:sldId id="283" r:id="rId11"/>
    <p:sldId id="279" r:id="rId12"/>
    <p:sldId id="278" r:id="rId13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, Lucy" initials="WL" lastIdx="1" clrIdx="0">
    <p:extLst>
      <p:ext uri="{19B8F6BF-5375-455C-9EA6-DF929625EA0E}">
        <p15:presenceInfo xmlns:p15="http://schemas.microsoft.com/office/powerpoint/2012/main" userId="Wood, Luc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Lucy" userId="fc26114c-1456-4dbd-af7e-8d6f300a5a38" providerId="ADAL" clId="{473E22F6-98D6-4530-BFC5-F16F9B5B369E}"/>
    <pc:docChg chg="custSel modSld">
      <pc:chgData name="Wood, Lucy" userId="fc26114c-1456-4dbd-af7e-8d6f300a5a38" providerId="ADAL" clId="{473E22F6-98D6-4530-BFC5-F16F9B5B369E}" dt="2020-05-26T17:03:44.112" v="1" actId="27636"/>
      <pc:docMkLst>
        <pc:docMk/>
      </pc:docMkLst>
      <pc:sldChg chg="modSp">
        <pc:chgData name="Wood, Lucy" userId="fc26114c-1456-4dbd-af7e-8d6f300a5a38" providerId="ADAL" clId="{473E22F6-98D6-4530-BFC5-F16F9B5B369E}" dt="2020-05-26T17:03:44.112" v="1" actId="27636"/>
        <pc:sldMkLst>
          <pc:docMk/>
          <pc:sldMk cId="2047519736" sldId="279"/>
        </pc:sldMkLst>
        <pc:spChg chg="mod">
          <ac:chgData name="Wood, Lucy" userId="fc26114c-1456-4dbd-af7e-8d6f300a5a38" providerId="ADAL" clId="{473E22F6-98D6-4530-BFC5-F16F9B5B369E}" dt="2020-05-26T17:03:44.112" v="1" actId="27636"/>
          <ac:spMkLst>
            <pc:docMk/>
            <pc:sldMk cId="2047519736" sldId="279"/>
            <ac:spMk id="3" creationId="{DA687533-4E22-44F3-B854-2C1935F343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1" descr="A gold and blue neck tie&#10;&#10;Description automatically generated">
            <a:extLst>
              <a:ext uri="{FF2B5EF4-FFF2-40B4-BE49-F238E27FC236}">
                <a16:creationId xmlns:a16="http://schemas.microsoft.com/office/drawing/2014/main" id="{8F45A21E-395F-4D24-82CF-EFB974683D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7" b="20845"/>
          <a:stretch/>
        </p:blipFill>
        <p:spPr>
          <a:xfrm>
            <a:off x="2989580" y="466821"/>
            <a:ext cx="9202420" cy="596606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A66894-5BDA-42C7-9C56-B221BACF2E90}"/>
              </a:ext>
            </a:extLst>
          </p:cNvPr>
          <p:cNvSpPr/>
          <p:nvPr userDrawn="1"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4653011-51ED-431E-9C8A-9EA8E02609B3}"/>
              </a:ext>
            </a:extLst>
          </p:cNvPr>
          <p:cNvSpPr/>
          <p:nvPr userDrawn="1"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BE1E0-278E-4B95-BD44-45F1BD5C5BB9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872A2C9-815B-48AD-B7A4-ED683CFBD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21FF40-5C85-4BAD-B578-9497888F3D55}"/>
              </a:ext>
            </a:extLst>
          </p:cNvPr>
          <p:cNvSpPr/>
          <p:nvPr userDrawn="1"/>
        </p:nvSpPr>
        <p:spPr>
          <a:xfrm>
            <a:off x="0" y="155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6EDDCC-7ABD-464D-8544-B582D53FCBA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7291388" y="466820"/>
            <a:ext cx="4622446" cy="59690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7896988-8E9D-4748-A38C-8584500B48C1}"/>
              </a:ext>
            </a:extLst>
          </p:cNvPr>
          <p:cNvSpPr txBox="1"/>
          <p:nvPr userDrawn="1"/>
        </p:nvSpPr>
        <p:spPr>
          <a:xfrm>
            <a:off x="7461250" y="797021"/>
            <a:ext cx="4438650" cy="120032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parents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supporting your child’s learning in science.</a:t>
            </a:r>
          </a:p>
          <a:p>
            <a:pPr algn="l"/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A958827-0B4B-4C81-97FC-47BD712B27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350" y="2368550"/>
            <a:ext cx="5473700" cy="1314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2-4 line sub-head giving context goes</a:t>
            </a:r>
            <a:br>
              <a:rPr lang="en-US" dirty="0"/>
            </a:br>
            <a:r>
              <a:rPr lang="en-US" dirty="0"/>
              <a:t>in here, using soft returns in order</a:t>
            </a:r>
            <a:br>
              <a:rPr lang="en-US" dirty="0"/>
            </a:br>
            <a:r>
              <a:rPr lang="en-US" dirty="0"/>
              <a:t>to follow the edge if possible</a:t>
            </a:r>
          </a:p>
          <a:p>
            <a:pPr lvl="0"/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86A3046-759C-4E24-95D6-CF9C159206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410200"/>
            <a:ext cx="5473700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 ? </a:t>
            </a:r>
            <a:br>
              <a:rPr lang="en-US" dirty="0"/>
            </a:br>
            <a:r>
              <a:rPr lang="en-US" dirty="0"/>
              <a:t>Age ?? - ??</a:t>
            </a:r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7196C0DD-3AE5-48A5-B94A-349E485B0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558768"/>
            <a:ext cx="5473700" cy="1395842"/>
          </a:xfr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Lesson plan main title in here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5614147-8486-4B4F-AFE4-8D1FD66939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6769" y="1805354"/>
            <a:ext cx="4391025" cy="4657359"/>
          </a:xfrm>
        </p:spPr>
        <p:txBody>
          <a:bodyPr/>
          <a:lstStyle>
            <a:lvl1pPr marL="0" indent="0">
              <a:buNone/>
              <a:defRPr sz="1800" b="1" i="1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Before the session:</a:t>
            </a:r>
          </a:p>
          <a:p>
            <a:pPr lvl="1"/>
            <a:r>
              <a:rPr lang="en-US" dirty="0"/>
              <a:t>Please read slide 2</a:t>
            </a:r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DC67356-C01B-4857-B787-F7594B7ECD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484" y="879794"/>
            <a:ext cx="10515601" cy="327033"/>
          </a:xfrm>
        </p:spPr>
        <p:txBody>
          <a:bodyPr>
            <a:normAutofit/>
          </a:bodyPr>
          <a:lstStyle>
            <a:lvl1pPr marL="0" indent="0" rtl="0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(additional information - always in brackets)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15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8F5CB9-9E61-4B57-8544-30C6997F8314}"/>
              </a:ext>
            </a:extLst>
          </p:cNvPr>
          <p:cNvSpPr/>
          <p:nvPr userDrawn="1"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BCBAED82-2212-45F3-A4AB-22D57CA37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7" name="Slide Number Placeholder 29">
            <a:extLst>
              <a:ext uri="{FF2B5EF4-FFF2-40B4-BE49-F238E27FC236}">
                <a16:creationId xmlns:a16="http://schemas.microsoft.com/office/drawing/2014/main" id="{45B1E787-C8F0-4FBF-997A-FC54DF86F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9">
            <a:extLst>
              <a:ext uri="{FF2B5EF4-FFF2-40B4-BE49-F238E27FC236}">
                <a16:creationId xmlns:a16="http://schemas.microsoft.com/office/drawing/2014/main" id="{EEFDF487-C62E-47A1-9C76-3CB9A89BA7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60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DDD6-4F9B-4341-A079-A473E89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1AF4-CBC8-48EA-86F0-96AFEB25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5709-27F0-4157-8399-B3593F72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0CCB5-AF64-49CC-8F67-BA2176A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38A-9AD3-4562-925B-5BA8E1AA4279}" type="datetime1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F678-22B9-4FD5-A197-613C4CE9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36F21-E5AB-4488-BCF1-6A1281B2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63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5" r:id="rId4"/>
    <p:sldLayoutId id="2147483656" r:id="rId5"/>
    <p:sldLayoutId id="214748365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bc.co.uk/bitesize/clips/zhbygk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hyperlink" Target="https://www.bbc.co.uk/programmes/articles/41CtKNScD66yfvn37tPzmNP/studying-tool-using-tusk-fis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vocm1" TargetMode="External"/><Relationship Id="rId2" Type="http://schemas.openxmlformats.org/officeDocument/2006/relationships/hyperlink" Target="https://pstt.org.uk/application/files/8615/8814/8781/Science_Fun_at_Home_6_Gas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7.jpeg"/><Relationship Id="rId7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Single orange balloon floating above white balloons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1"/>
          <a:stretch/>
        </p:blipFill>
        <p:spPr>
          <a:xfrm flipH="1">
            <a:off x="3777518" y="466820"/>
            <a:ext cx="8414481" cy="6123102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States of matter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Exploring the properties of gases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4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8 - 9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F0C587-26AA-4439-B1E6-7689BCF8CAC6}"/>
              </a:ext>
            </a:extLst>
          </p:cNvPr>
          <p:cNvGrpSpPr/>
          <p:nvPr/>
        </p:nvGrpSpPr>
        <p:grpSpPr>
          <a:xfrm>
            <a:off x="7291388" y="466820"/>
            <a:ext cx="4622446" cy="5969030"/>
            <a:chOff x="7291389" y="641565"/>
            <a:chExt cx="4352921" cy="565630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8CB53FB-648D-4E9F-BF0E-AD68265C8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7C7D8B-3E2D-40BF-8D11-7997DD81E41F}"/>
                </a:ext>
              </a:extLst>
            </p:cNvPr>
            <p:cNvSpPr txBox="1"/>
            <p:nvPr/>
          </p:nvSpPr>
          <p:spPr>
            <a:xfrm>
              <a:off x="7453312" y="697498"/>
              <a:ext cx="3923476" cy="5337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b="1" dirty="0">
                <a:solidFill>
                  <a:schemeClr val="bg1"/>
                </a:solidFill>
              </a:endParaRPr>
            </a:p>
            <a:p>
              <a:r>
                <a:rPr lang="en-GB" b="1" dirty="0">
                  <a:solidFill>
                    <a:schemeClr val="bg1"/>
                  </a:solidFill>
                </a:rPr>
                <a:t>For parents</a:t>
              </a:r>
            </a:p>
            <a:p>
              <a:r>
                <a:rPr lang="en-GB" i="1" dirty="0">
                  <a:solidFill>
                    <a:schemeClr val="bg1"/>
                  </a:solidFill>
                </a:rPr>
                <a:t>Thank you for supporting your child’s learning in science.</a:t>
              </a:r>
            </a:p>
            <a:p>
              <a:r>
                <a:rPr lang="en-GB" b="1" i="1" dirty="0">
                  <a:solidFill>
                    <a:schemeClr val="bg1"/>
                  </a:solidFill>
                </a:rPr>
                <a:t>Before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Please read slide 2 so you know what your child is learning and what you need to get ready.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As an alternative to paper, slide 6 may be printed for your child to record on.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During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Share the learning intentions on slide 2.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Support your child with the main activities on slides 3-6, as needed. 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7 has further, optional activities.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8 has a glossary of key terms.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Reviewing with your child: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9 gives an idea of what your child may produce.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F61F-CA84-48FC-923C-C18F5755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States of matter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BB7E4-5010-4AED-94E3-9DA2E07AB4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161EA-2DD3-4E66-9DB5-68706A8F5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484" y="557939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Exploring the properties of gases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25636A-B5B7-492C-BB81-DF5FAB2B165E}"/>
              </a:ext>
            </a:extLst>
          </p:cNvPr>
          <p:cNvSpPr txBox="1">
            <a:spLocks/>
          </p:cNvSpPr>
          <p:nvPr/>
        </p:nvSpPr>
        <p:spPr>
          <a:xfrm>
            <a:off x="838200" y="1644141"/>
            <a:ext cx="5181600" cy="2821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tx1"/>
                </a:solidFill>
              </a:rPr>
              <a:t>Key Learning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>
                <a:solidFill>
                  <a:schemeClr val="tx1"/>
                </a:solidFill>
              </a:rPr>
              <a:t>A </a:t>
            </a:r>
            <a:r>
              <a:rPr lang="en-GB" sz="2000" b="1" dirty="0">
                <a:solidFill>
                  <a:schemeClr val="tx1"/>
                </a:solidFill>
              </a:rPr>
              <a:t>gas</a:t>
            </a:r>
            <a:r>
              <a:rPr lang="en-GB" sz="2000" dirty="0">
                <a:solidFill>
                  <a:schemeClr val="tx1"/>
                </a:solidFill>
              </a:rPr>
              <a:t> fills all available space; it has no fixed shape or volume.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>
                <a:solidFill>
                  <a:schemeClr val="tx1"/>
                </a:solidFill>
              </a:rPr>
              <a:t>Many gases are </a:t>
            </a:r>
            <a:r>
              <a:rPr lang="en-GB" sz="2000" b="1" dirty="0">
                <a:solidFill>
                  <a:schemeClr val="tx1"/>
                </a:solidFill>
              </a:rPr>
              <a:t>invisible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>
                <a:solidFill>
                  <a:schemeClr val="tx1"/>
                </a:solidFill>
              </a:rPr>
              <a:t>A gas has a mass, so its weight can be measured.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>
                <a:solidFill>
                  <a:schemeClr val="tx1"/>
                </a:solidFill>
              </a:rPr>
              <a:t>A gas can be squashed or </a:t>
            </a:r>
            <a:r>
              <a:rPr lang="en-GB" sz="2000" b="1" dirty="0">
                <a:solidFill>
                  <a:schemeClr val="tx1"/>
                </a:solidFill>
              </a:rPr>
              <a:t>compressed</a:t>
            </a:r>
            <a:r>
              <a:rPr lang="en-GB" sz="2000" dirty="0">
                <a:solidFill>
                  <a:schemeClr val="tx1"/>
                </a:solidFill>
              </a:rPr>
              <a:t> into a smaller space.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A0C3EB-047A-46DE-8E70-CE2935951BF1}"/>
              </a:ext>
            </a:extLst>
          </p:cNvPr>
          <p:cNvSpPr txBox="1">
            <a:spLocks/>
          </p:cNvSpPr>
          <p:nvPr/>
        </p:nvSpPr>
        <p:spPr>
          <a:xfrm>
            <a:off x="838198" y="4545367"/>
            <a:ext cx="5181600" cy="1631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can…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understand the properties of gases.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describe some everyday uses of gases.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 </a:t>
            </a:r>
            <a:endParaRPr lang="en-GB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2DF2BE-4D15-49DB-89B6-ED5A16E80E1E}"/>
              </a:ext>
            </a:extLst>
          </p:cNvPr>
          <p:cNvSpPr txBox="1">
            <a:spLocks/>
          </p:cNvSpPr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Activities </a:t>
            </a:r>
            <a:r>
              <a:rPr lang="en-GB" sz="2000" dirty="0">
                <a:solidFill>
                  <a:srgbClr val="0070C0"/>
                </a:solidFill>
              </a:rPr>
              <a:t>(pages 3 - 6): 30 - 40 mins</a:t>
            </a:r>
          </a:p>
          <a:p>
            <a:r>
              <a:rPr lang="en-GB" sz="2000" dirty="0">
                <a:solidFill>
                  <a:srgbClr val="0070C0"/>
                </a:solidFill>
              </a:rPr>
              <a:t>Use lined paper, a ruler and a pencil.</a:t>
            </a:r>
          </a:p>
          <a:p>
            <a:r>
              <a:rPr lang="en-GB" sz="2000" dirty="0">
                <a:solidFill>
                  <a:srgbClr val="0070C0"/>
                </a:solidFill>
              </a:rPr>
              <a:t>Alternatively, you may like to print </a:t>
            </a:r>
            <a:br>
              <a:rPr lang="en-GB" sz="2000" dirty="0">
                <a:solidFill>
                  <a:srgbClr val="0070C0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>page 6 as a worksheet.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Find out more… </a:t>
            </a:r>
            <a:r>
              <a:rPr lang="en-GB" sz="2000" dirty="0">
                <a:solidFill>
                  <a:srgbClr val="0070C0"/>
                </a:solidFill>
              </a:rPr>
              <a:t>(page 7): 20 - 30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0070C0"/>
                </a:solidFill>
              </a:rPr>
              <a:t>mins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You may like to investigate carbon dioxide </a:t>
            </a:r>
            <a:br>
              <a:rPr lang="en-GB" sz="2000" dirty="0">
                <a:solidFill>
                  <a:srgbClr val="0070C0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>gas by making it from bicarbonate of soda.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" name="Picture 1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4D7BA0E-C4F0-4180-9FD9-57EDACD8C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8" y="57506"/>
            <a:ext cx="1080518" cy="1080518"/>
          </a:xfrm>
          <a:prstGeom prst="rect">
            <a:avLst/>
          </a:prstGeom>
        </p:spPr>
      </p:pic>
      <p:pic>
        <p:nvPicPr>
          <p:cNvPr id="13" name="Picture 12" descr="Notepad, Memo, Pencil, Writing, Note">
            <a:extLst>
              <a:ext uri="{FF2B5EF4-FFF2-40B4-BE49-F238E27FC236}">
                <a16:creationId xmlns:a16="http://schemas.microsoft.com/office/drawing/2014/main" id="{2EBAF62A-DA9D-40C4-AFEC-EFC555A205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24" y="2838215"/>
            <a:ext cx="648647" cy="613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65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Explore, review, think, talk…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2598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Does air weigh anything?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70982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>
                <a:solidFill>
                  <a:schemeClr val="tx1"/>
                </a:solidFill>
              </a:rPr>
              <a:t>Does the air in a balloon weigh anything?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>
                <a:solidFill>
                  <a:schemeClr val="tx1"/>
                </a:solidFill>
              </a:rPr>
              <a:t>How do you think you could find out?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400" i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i="1" dirty="0">
                <a:solidFill>
                  <a:srgbClr val="0070C0"/>
                </a:solidFill>
              </a:rPr>
              <a:t>Think or talk about the questions, then watch this clip: </a:t>
            </a:r>
            <a:r>
              <a:rPr lang="en-GB" sz="2000" dirty="0">
                <a:hlinkClick r:id="rId2"/>
              </a:rPr>
              <a:t>https://www.bbc.co.uk/bitesize/clips/zhbygk7</a:t>
            </a:r>
            <a:endParaRPr lang="en-GB" sz="2000" i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GB" sz="2400" kern="0" dirty="0">
                <a:ea typeface="Lato Black" panose="020F0502020204030203" pitchFamily="34" charset="0"/>
                <a:cs typeface="Lato Black" panose="020F0502020204030203" pitchFamily="34" charset="0"/>
              </a:rPr>
              <a:t>What did the children in the clip find out about the gas in fizzy drinks?</a:t>
            </a:r>
          </a:p>
          <a:p>
            <a:pPr marL="342900" indent="-342900"/>
            <a:r>
              <a:rPr lang="en-GB" sz="2400" kern="0" dirty="0">
                <a:ea typeface="Lato Black" panose="020F0502020204030203" pitchFamily="34" charset="0"/>
                <a:cs typeface="Lato Black" panose="020F0502020204030203" pitchFamily="34" charset="0"/>
              </a:rPr>
              <a:t>How did they investigate?</a:t>
            </a:r>
          </a:p>
          <a:p>
            <a:pPr marL="342900" indent="-342900"/>
            <a:r>
              <a:rPr lang="en-GB" sz="2400" kern="0" dirty="0">
                <a:ea typeface="Lato Black" panose="020F0502020204030203" pitchFamily="34" charset="0"/>
                <a:cs typeface="Lato Black" panose="020F0502020204030203" pitchFamily="34" charset="0"/>
              </a:rPr>
              <a:t>Can this help you answer the question about air in a balloon?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46AC2-87E5-4792-B4B5-8EEC446DFCD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(5 - 10 minutes)</a:t>
            </a:r>
          </a:p>
        </p:txBody>
      </p:sp>
      <p:pic>
        <p:nvPicPr>
          <p:cNvPr id="19" name="Picture 1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85CF992-C1DB-4465-B32C-B5E433B28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8" y="57506"/>
            <a:ext cx="1080518" cy="1080518"/>
          </a:xfrm>
          <a:prstGeom prst="rect">
            <a:avLst/>
          </a:prstGeom>
        </p:spPr>
      </p:pic>
      <p:pic>
        <p:nvPicPr>
          <p:cNvPr id="17" name="Picture 16" descr="teal, white, and pink balloon">
            <a:extLst>
              <a:ext uri="{FF2B5EF4-FFF2-40B4-BE49-F238E27FC236}">
                <a16:creationId xmlns:a16="http://schemas.microsoft.com/office/drawing/2014/main" id="{912BDED9-EDAC-4259-B2AA-B710DB55D48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8" t="39442" r="14116" b="21117"/>
          <a:stretch/>
        </p:blipFill>
        <p:spPr bwMode="auto">
          <a:xfrm rot="5400000">
            <a:off x="2540827" y="2629605"/>
            <a:ext cx="1633942" cy="2108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Water Glass, Water, Mineral Water">
            <a:extLst>
              <a:ext uri="{FF2B5EF4-FFF2-40B4-BE49-F238E27FC236}">
                <a16:creationId xmlns:a16="http://schemas.microsoft.com/office/drawing/2014/main" id="{B62E6C11-A4D1-45F2-9399-CBFE74078FE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r="29217"/>
          <a:stretch/>
        </p:blipFill>
        <p:spPr bwMode="auto">
          <a:xfrm>
            <a:off x="7598527" y="3763906"/>
            <a:ext cx="1916484" cy="204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04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Properties of gases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2598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Do gases weigh anything</a:t>
            </a:r>
            <a:r>
              <a:rPr lang="en-GB"/>
              <a:t>? 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46AC2-87E5-4792-B4B5-8EEC446DFCD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(5-10 minutes)</a:t>
            </a:r>
          </a:p>
        </p:txBody>
      </p:sp>
      <p:pic>
        <p:nvPicPr>
          <p:cNvPr id="19" name="Picture 1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85CF992-C1DB-4465-B32C-B5E433B28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8" y="57506"/>
            <a:ext cx="1080518" cy="10805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46FC412-A6D6-4594-9D7D-53AB441AC3E2}"/>
              </a:ext>
            </a:extLst>
          </p:cNvPr>
          <p:cNvGrpSpPr/>
          <p:nvPr/>
        </p:nvGrpSpPr>
        <p:grpSpPr>
          <a:xfrm>
            <a:off x="6365706" y="1913360"/>
            <a:ext cx="4579326" cy="3696705"/>
            <a:chOff x="6365706" y="1913360"/>
            <a:chExt cx="4579326" cy="369670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0E5674-A616-4984-925C-12E35B412579}"/>
                </a:ext>
              </a:extLst>
            </p:cNvPr>
            <p:cNvSpPr txBox="1"/>
            <p:nvPr/>
          </p:nvSpPr>
          <p:spPr>
            <a:xfrm>
              <a:off x="6365706" y="1913360"/>
              <a:ext cx="2191063" cy="184665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indent="-34290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rgbClr val="0070C0"/>
                  </a:solidFill>
                </a:rPr>
                <a:t>Helium</a:t>
              </a:r>
              <a:r>
                <a:rPr lang="en-GB" sz="2000" dirty="0">
                  <a:solidFill>
                    <a:srgbClr val="0070C0"/>
                  </a:solidFill>
                </a:rPr>
                <a:t> is a very light gas. It is sometimes used to fill party balloons so they rise up in air.</a:t>
              </a:r>
            </a:p>
          </p:txBody>
        </p:sp>
        <p:pic>
          <p:nvPicPr>
            <p:cNvPr id="27" name="Picture 26" descr="assorted-color balloons on air">
              <a:extLst>
                <a:ext uri="{FF2B5EF4-FFF2-40B4-BE49-F238E27FC236}">
                  <a16:creationId xmlns:a16="http://schemas.microsoft.com/office/drawing/2014/main" id="{10EA2589-D5B8-400D-A8DC-03A4662B36A6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8" t="13698" r="15976"/>
            <a:stretch/>
          </p:blipFill>
          <p:spPr bwMode="auto">
            <a:xfrm>
              <a:off x="8977315" y="1913360"/>
              <a:ext cx="1776730" cy="1736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Petrol, Equipment, Fire Extinguisher, Fuel, Container">
              <a:extLst>
                <a:ext uri="{FF2B5EF4-FFF2-40B4-BE49-F238E27FC236}">
                  <a16:creationId xmlns:a16="http://schemas.microsoft.com/office/drawing/2014/main" id="{701F7560-10CD-402F-BD95-A42C0427A3C9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6" t="2837" r="47484" b="4273"/>
            <a:stretch/>
          </p:blipFill>
          <p:spPr bwMode="auto">
            <a:xfrm>
              <a:off x="6437055" y="3976902"/>
              <a:ext cx="866775" cy="16230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3C5A295-229A-402E-94B0-4C05426311CC}"/>
                </a:ext>
              </a:extLst>
            </p:cNvPr>
            <p:cNvSpPr txBox="1"/>
            <p:nvPr/>
          </p:nvSpPr>
          <p:spPr>
            <a:xfrm>
              <a:off x="7499314" y="4071182"/>
              <a:ext cx="3445718" cy="153888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indent="-34290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rgbClr val="0070C0"/>
                  </a:solidFill>
                </a:rPr>
                <a:t>Carbon dioxide </a:t>
              </a:r>
              <a:r>
                <a:rPr lang="en-GB" sz="2000" dirty="0">
                  <a:solidFill>
                    <a:srgbClr val="0070C0"/>
                  </a:solidFill>
                </a:rPr>
                <a:t>is a gas which is heavier than air. It is sometimes used as a fire extinguisher because it can flow down over the flames.</a:t>
              </a:r>
              <a:endParaRPr lang="en-GB" sz="2000" kern="0" dirty="0"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CD59F80-0843-4994-8B60-63FC107DA244}"/>
              </a:ext>
            </a:extLst>
          </p:cNvPr>
          <p:cNvSpPr txBox="1">
            <a:spLocks/>
          </p:cNvSpPr>
          <p:nvPr/>
        </p:nvSpPr>
        <p:spPr>
          <a:xfrm>
            <a:off x="838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200" dirty="0"/>
              <a:t>Many gases are invisible, including the air around us.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200" dirty="0"/>
              <a:t>However, all gases are made up </a:t>
            </a:r>
            <a:r>
              <a:rPr lang="en-GB" sz="2200" dirty="0">
                <a:solidFill>
                  <a:schemeClr val="tx1"/>
                </a:solidFill>
              </a:rPr>
              <a:t>of tiny particles of matter so </a:t>
            </a:r>
            <a:r>
              <a:rPr lang="en-GB" sz="2200" dirty="0"/>
              <a:t>they have a mass and can be weighed. </a:t>
            </a:r>
            <a:endParaRPr lang="en-GB" sz="22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70C0"/>
                </a:solidFill>
              </a:rPr>
              <a:t>Air </a:t>
            </a:r>
            <a:r>
              <a:rPr lang="en-GB" sz="2000" dirty="0">
                <a:solidFill>
                  <a:srgbClr val="0070C0"/>
                </a:solidFill>
              </a:rPr>
              <a:t>in a full party</a:t>
            </a:r>
            <a:br>
              <a:rPr lang="en-GB" sz="2000" dirty="0">
                <a:solidFill>
                  <a:srgbClr val="0070C0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>balloon has a mass </a:t>
            </a:r>
            <a:br>
              <a:rPr lang="en-GB" sz="2000" dirty="0">
                <a:solidFill>
                  <a:srgbClr val="0070C0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>of about 0.2 grams.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This is about the </a:t>
            </a:r>
            <a:br>
              <a:rPr lang="en-GB" sz="2000" dirty="0">
                <a:solidFill>
                  <a:srgbClr val="0070C0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>same mass as ten </a:t>
            </a:r>
            <a:br>
              <a:rPr lang="en-GB" sz="2000" dirty="0">
                <a:solidFill>
                  <a:srgbClr val="0070C0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>small grains of rice!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21" name="Picture 20" descr="Balloons, Colors, Party, Celebration">
            <a:extLst>
              <a:ext uri="{FF2B5EF4-FFF2-40B4-BE49-F238E27FC236}">
                <a16:creationId xmlns:a16="http://schemas.microsoft.com/office/drawing/2014/main" id="{FA8B2A61-0415-4497-BF7E-68847973AA2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5" r="32551"/>
          <a:stretch/>
        </p:blipFill>
        <p:spPr bwMode="auto">
          <a:xfrm>
            <a:off x="3616342" y="3429000"/>
            <a:ext cx="2135312" cy="1408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icture containing green, fish, sitting, white&#10;&#10;Description automatically generated">
            <a:extLst>
              <a:ext uri="{FF2B5EF4-FFF2-40B4-BE49-F238E27FC236}">
                <a16:creationId xmlns:a16="http://schemas.microsoft.com/office/drawing/2014/main" id="{F6F38FC2-DC9F-460C-B079-9426216BA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30" y="4926575"/>
            <a:ext cx="1059935" cy="98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Properties of gases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2598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Can gases be squashed or compressed into a smaller space?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70982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</a:rPr>
              <a:t>Watch the first minute of this clip about deep sea diving to observe fish:</a:t>
            </a:r>
          </a:p>
          <a:p>
            <a:pPr marL="0" indent="0">
              <a:buNone/>
            </a:pPr>
            <a:r>
              <a:rPr lang="en-GB" sz="1800" dirty="0">
                <a:hlinkClick r:id="rId2"/>
              </a:rPr>
              <a:t>https://www.bbc.co.uk/programmes/articles/41CtKNScD66yfvn37tPzmNP/studying-tool-using-tusk-fish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Air can be squashed or </a:t>
            </a:r>
            <a:r>
              <a:rPr lang="en-GB" sz="2000" b="1" dirty="0">
                <a:solidFill>
                  <a:schemeClr val="tx1"/>
                </a:solidFill>
              </a:rPr>
              <a:t>compressed</a:t>
            </a:r>
            <a:r>
              <a:rPr lang="en-GB" sz="2000" dirty="0">
                <a:solidFill>
                  <a:schemeClr val="tx1"/>
                </a:solidFill>
              </a:rPr>
              <a:t> into a smaller space. 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Scuba divers’ air tanks hold compressed air, so </a:t>
            </a:r>
            <a:r>
              <a:rPr lang="en-GB" sz="2000">
                <a:solidFill>
                  <a:schemeClr val="tx1"/>
                </a:solidFill>
              </a:rPr>
              <a:t>they can stay </a:t>
            </a:r>
            <a:r>
              <a:rPr lang="en-GB" sz="2000" dirty="0">
                <a:solidFill>
                  <a:schemeClr val="tx1"/>
                </a:solidFill>
              </a:rPr>
              <a:t>under water for a long time.</a:t>
            </a:r>
          </a:p>
          <a:p>
            <a:pPr>
              <a:lnSpc>
                <a:spcPct val="100000"/>
              </a:lnSpc>
            </a:pPr>
            <a:r>
              <a:rPr lang="en-GB" sz="2000" i="1" dirty="0">
                <a:solidFill>
                  <a:srgbClr val="0070C0"/>
                </a:solidFill>
              </a:rPr>
              <a:t>How else do we use compressed gas?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46AC2-87E5-4792-B4B5-8EEC446DFCD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(5 - 10 minutes)</a:t>
            </a:r>
          </a:p>
        </p:txBody>
      </p:sp>
      <p:pic>
        <p:nvPicPr>
          <p:cNvPr id="19" name="Picture 1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85CF992-C1DB-4465-B32C-B5E433B28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8" y="57506"/>
            <a:ext cx="1080518" cy="108051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5E04E16-4CEC-4F9B-BB3C-3A3C67205B7E}"/>
              </a:ext>
            </a:extLst>
          </p:cNvPr>
          <p:cNvSpPr txBox="1"/>
          <p:nvPr/>
        </p:nvSpPr>
        <p:spPr>
          <a:xfrm>
            <a:off x="3577702" y="3079643"/>
            <a:ext cx="2226218" cy="276998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How does a scuba diver carry air to breathe under water?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Why can divers stay under water for over three hours?</a:t>
            </a:r>
            <a:endParaRPr lang="en-GB" sz="2000" kern="0" dirty="0"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2" name="Picture 11" descr="Divers, Scuba, Reef, Underwater, Sea">
            <a:extLst>
              <a:ext uri="{FF2B5EF4-FFF2-40B4-BE49-F238E27FC236}">
                <a16:creationId xmlns:a16="http://schemas.microsoft.com/office/drawing/2014/main" id="{5448C285-3BA2-437D-AE60-34417A8E8E1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r="17712"/>
          <a:stretch/>
        </p:blipFill>
        <p:spPr bwMode="auto">
          <a:xfrm>
            <a:off x="1058001" y="3127564"/>
            <a:ext cx="2332682" cy="2692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E85FD3D-D731-4CEE-9649-B1393079A294}"/>
              </a:ext>
            </a:extLst>
          </p:cNvPr>
          <p:cNvGrpSpPr/>
          <p:nvPr/>
        </p:nvGrpSpPr>
        <p:grpSpPr>
          <a:xfrm>
            <a:off x="6443655" y="3610828"/>
            <a:ext cx="4629522" cy="2334140"/>
            <a:chOff x="6443655" y="3610828"/>
            <a:chExt cx="4629522" cy="2334140"/>
          </a:xfrm>
        </p:grpSpPr>
        <p:pic>
          <p:nvPicPr>
            <p:cNvPr id="14" name="Picture 13" descr="Car, Wheel, Auto, Vehicle">
              <a:extLst>
                <a:ext uri="{FF2B5EF4-FFF2-40B4-BE49-F238E27FC236}">
                  <a16:creationId xmlns:a16="http://schemas.microsoft.com/office/drawing/2014/main" id="{472CEE73-4222-4DB8-A2C6-ED8DB37BAA96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69" r="8265"/>
            <a:stretch/>
          </p:blipFill>
          <p:spPr bwMode="auto">
            <a:xfrm>
              <a:off x="6443655" y="3621795"/>
              <a:ext cx="1656715" cy="11506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selective focus of blue and gray camping gas burner and cooking pan on cliff">
              <a:extLst>
                <a:ext uri="{FF2B5EF4-FFF2-40B4-BE49-F238E27FC236}">
                  <a16:creationId xmlns:a16="http://schemas.microsoft.com/office/drawing/2014/main" id="{292636EC-9459-4922-BC1C-71D4B9081FAC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2" t="74" r="32462" b="6219"/>
            <a:stretch/>
          </p:blipFill>
          <p:spPr bwMode="auto">
            <a:xfrm>
              <a:off x="9722280" y="3621795"/>
              <a:ext cx="1306322" cy="23012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Mountain Bike, Brake, Disc Brake, Bike">
              <a:extLst>
                <a:ext uri="{FF2B5EF4-FFF2-40B4-BE49-F238E27FC236}">
                  <a16:creationId xmlns:a16="http://schemas.microsoft.com/office/drawing/2014/main" id="{62490130-7B25-45E3-9DE5-71475B91DE97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655" y="4865166"/>
              <a:ext cx="1656715" cy="1079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Hair, Hairdresser, Maintenance, Spray">
              <a:extLst>
                <a:ext uri="{FF2B5EF4-FFF2-40B4-BE49-F238E27FC236}">
                  <a16:creationId xmlns:a16="http://schemas.microsoft.com/office/drawing/2014/main" id="{95181C36-6BC6-469C-A2D7-544A954B15BD}"/>
                </a:ext>
              </a:extLst>
            </p:cNvPr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2" t="15529" r="51416"/>
            <a:stretch/>
          </p:blipFill>
          <p:spPr bwMode="auto">
            <a:xfrm>
              <a:off x="8371825" y="3610828"/>
              <a:ext cx="1079000" cy="232317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AE13EDD-D759-4D0A-A3B0-A3CE0C647D14}"/>
                </a:ext>
              </a:extLst>
            </p:cNvPr>
            <p:cNvSpPr txBox="1"/>
            <p:nvPr/>
          </p:nvSpPr>
          <p:spPr>
            <a:xfrm>
              <a:off x="7272012" y="4464638"/>
              <a:ext cx="1238250" cy="30777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2000" kern="0" dirty="0">
                  <a:solidFill>
                    <a:schemeClr val="bg1"/>
                  </a:solidFill>
                  <a:ea typeface="Lato Black" panose="020F0502020204030203" pitchFamily="34" charset="0"/>
                  <a:cs typeface="Lato Black" panose="020F0502020204030203" pitchFamily="34" charset="0"/>
                </a:rPr>
                <a:t>car tyre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977BD0-4FC9-4FDA-AF2C-CD79BC7CB2FD}"/>
                </a:ext>
              </a:extLst>
            </p:cNvPr>
            <p:cNvSpPr txBox="1"/>
            <p:nvPr/>
          </p:nvSpPr>
          <p:spPr>
            <a:xfrm>
              <a:off x="6827022" y="5615258"/>
              <a:ext cx="1567101" cy="30777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2000" kern="0" dirty="0">
                  <a:solidFill>
                    <a:schemeClr val="bg1"/>
                  </a:solidFill>
                  <a:ea typeface="Lato Black" panose="020F0502020204030203" pitchFamily="34" charset="0"/>
                  <a:cs typeface="Lato Black" panose="020F0502020204030203" pitchFamily="34" charset="0"/>
                </a:rPr>
                <a:t>bicycle  tyre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5D1224-82A0-4ABB-82EB-2C0188CAF9F4}"/>
                </a:ext>
              </a:extLst>
            </p:cNvPr>
            <p:cNvSpPr txBox="1"/>
            <p:nvPr/>
          </p:nvSpPr>
          <p:spPr>
            <a:xfrm>
              <a:off x="8665578" y="5266201"/>
              <a:ext cx="886444" cy="61555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2000" kern="0" dirty="0">
                  <a:solidFill>
                    <a:schemeClr val="bg1"/>
                  </a:solidFill>
                  <a:ea typeface="Lato Black" panose="020F0502020204030203" pitchFamily="34" charset="0"/>
                  <a:cs typeface="Lato Black" panose="020F0502020204030203" pitchFamily="34" charset="0"/>
                </a:rPr>
                <a:t>aerosol spray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2A14FB-E55F-45D3-AC10-10662BD369B5}"/>
                </a:ext>
              </a:extLst>
            </p:cNvPr>
            <p:cNvSpPr txBox="1"/>
            <p:nvPr/>
          </p:nvSpPr>
          <p:spPr>
            <a:xfrm>
              <a:off x="10186733" y="5274602"/>
              <a:ext cx="886444" cy="61555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2000" kern="0" dirty="0">
                  <a:solidFill>
                    <a:schemeClr val="bg1"/>
                  </a:solidFill>
                  <a:ea typeface="Lato Black" panose="020F0502020204030203" pitchFamily="34" charset="0"/>
                  <a:cs typeface="Lato Black" panose="020F0502020204030203" pitchFamily="34" charset="0"/>
                </a:rPr>
                <a:t>cooking gas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9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34" y="257452"/>
            <a:ext cx="3317289" cy="62254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solidFill>
                  <a:srgbClr val="7030A0"/>
                </a:solidFill>
              </a:rPr>
              <a:t>Make a poster or mind map to describe some everyday uses of gases.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solidFill>
                  <a:srgbClr val="7030A0"/>
                </a:solidFill>
              </a:rPr>
              <a:t>Use what you have learnt and the word bank to help you.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solidFill>
                  <a:srgbClr val="7030A0"/>
                </a:solidFill>
              </a:rPr>
              <a:t>You may like to draw pictures or use photographs.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Word bank: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gas, compressed, air, helium, carbon dioxide, cooking gas, aerosol gas.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bicycle tyre, car tyre, balloon, fizzy drink, scuba diving tank, aerosol can, fire extinguisher, gas bottle, cooker.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3751487" y="146767"/>
            <a:ext cx="7712155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I can describe some everyday uses of gases.  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54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out more…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Find out more about carbon dioxide gas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1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FF0000"/>
                </a:solidFill>
              </a:rPr>
              <a:t>Ask an adult if you can investigate more about carbon dioxide gas with them: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Use the link to the PSTT Science Fun at Home ‘What a gas!’ activity to investigate making carbon dioxide gas at home:</a:t>
            </a:r>
          </a:p>
          <a:p>
            <a:r>
              <a:rPr lang="en-GB" sz="1800" dirty="0">
                <a:hlinkClick r:id="rId2"/>
              </a:rPr>
              <a:t>https://pstt.org.uk/application/files/8615/8814/8781/Science_Fun_at_Home_6_Gases.pdf</a:t>
            </a:r>
            <a:endParaRPr lang="en-GB" sz="18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1" y="1598117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/>
              <a:t>Use the link to the RSC’s Chemistry in your Cupboard ‘Building a rocket’ activity to find out how to make a gas propelled rocket by compressing carbon dioxide. (This is an outside activity only!)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hlinkClick r:id="rId3"/>
              </a:rPr>
              <a:t>https://bit.ly/3avocm1</a:t>
            </a:r>
            <a:endParaRPr lang="en-GB" sz="2000" dirty="0"/>
          </a:p>
          <a:p>
            <a:pPr marL="0" indent="0">
              <a:lnSpc>
                <a:spcPct val="100000"/>
              </a:lnSpc>
              <a:buNone/>
            </a:pPr>
            <a:endParaRPr lang="en-GB" sz="2000" dirty="0"/>
          </a:p>
          <a:p>
            <a:pPr>
              <a:lnSpc>
                <a:spcPct val="100000"/>
              </a:lnSpc>
            </a:pPr>
            <a:endParaRPr lang="en-GB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rgbClr val="00B050"/>
                </a:solidFill>
              </a:rPr>
              <a:t> 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0625B-72B0-4798-8B8E-48BFBC15835E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(20 - 30 minutes)</a:t>
            </a:r>
          </a:p>
        </p:txBody>
      </p:sp>
      <p:pic>
        <p:nvPicPr>
          <p:cNvPr id="9" name="Pictur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82C7818-B3BC-4630-88FF-FAA7450C1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8" y="57506"/>
            <a:ext cx="1080518" cy="1080518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11C18D-01F0-4C10-B023-61F0ABFC9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72" y="4105275"/>
            <a:ext cx="3706848" cy="142126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93BD468-C6B2-417D-95C2-32EB2B9D28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8" b="13267"/>
          <a:stretch/>
        </p:blipFill>
        <p:spPr>
          <a:xfrm>
            <a:off x="6889069" y="3622088"/>
            <a:ext cx="3595457" cy="119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831A5-1104-4DFF-9A91-885E65D447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87533-4E22-44F3-B854-2C1935F34336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tx1"/>
                </a:solidFill>
              </a:rPr>
              <a:t>Glossary of terms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States of matter: </a:t>
            </a:r>
            <a:r>
              <a:rPr lang="en-GB" dirty="0"/>
              <a:t>There are three </a:t>
            </a:r>
            <a:r>
              <a:rPr lang="en-GB" b="1" dirty="0"/>
              <a:t>states of matter</a:t>
            </a:r>
            <a:r>
              <a:rPr lang="en-GB" dirty="0"/>
              <a:t>: </a:t>
            </a:r>
            <a:r>
              <a:rPr lang="en-GB" b="1" dirty="0"/>
              <a:t>solid</a:t>
            </a:r>
            <a:r>
              <a:rPr lang="en-GB" dirty="0"/>
              <a:t>, </a:t>
            </a:r>
            <a:r>
              <a:rPr lang="en-GB" b="1" dirty="0"/>
              <a:t>liquid</a:t>
            </a:r>
            <a:r>
              <a:rPr lang="en-GB" dirty="0"/>
              <a:t> and </a:t>
            </a:r>
            <a:r>
              <a:rPr lang="en-GB" b="1" dirty="0"/>
              <a:t>gas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Gas: </a:t>
            </a:r>
            <a:r>
              <a:rPr lang="en-GB" dirty="0"/>
              <a:t>A </a:t>
            </a:r>
            <a:r>
              <a:rPr lang="en-GB" b="1" dirty="0"/>
              <a:t>gas</a:t>
            </a:r>
            <a:r>
              <a:rPr lang="en-GB" dirty="0"/>
              <a:t> is a material which fills all available space; it has </a:t>
            </a:r>
            <a:r>
              <a:rPr lang="en-GB" b="1" dirty="0"/>
              <a:t>no fixed shape </a:t>
            </a:r>
            <a:r>
              <a:rPr lang="en-GB" dirty="0"/>
              <a:t>or </a:t>
            </a:r>
            <a:r>
              <a:rPr lang="en-GB" b="1" dirty="0"/>
              <a:t>volume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Invisible: </a:t>
            </a:r>
            <a:r>
              <a:rPr lang="en-GB" dirty="0">
                <a:solidFill>
                  <a:schemeClr val="tx1"/>
                </a:solidFill>
              </a:rPr>
              <a:t>Many gases are </a:t>
            </a:r>
            <a:r>
              <a:rPr lang="en-GB" b="1" dirty="0">
                <a:solidFill>
                  <a:schemeClr val="tx1"/>
                </a:solidFill>
              </a:rPr>
              <a:t>invisible</a:t>
            </a:r>
            <a:r>
              <a:rPr lang="en-GB" dirty="0">
                <a:solidFill>
                  <a:schemeClr val="tx1"/>
                </a:solidFill>
              </a:rPr>
              <a:t> so you cannot see them.</a:t>
            </a: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Compressed:</a:t>
            </a:r>
            <a:r>
              <a:rPr lang="en-GB" dirty="0"/>
              <a:t> A gas can be </a:t>
            </a:r>
            <a:r>
              <a:rPr lang="en-GB" b="1" dirty="0"/>
              <a:t>compressed</a:t>
            </a:r>
            <a:r>
              <a:rPr lang="en-GB" dirty="0"/>
              <a:t> or squashed into a smaller space or volume. For example, divers use compressed air tanks under water.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Matter: </a:t>
            </a:r>
            <a:r>
              <a:rPr lang="en-GB" dirty="0">
                <a:solidFill>
                  <a:schemeClr val="tx1"/>
                </a:solidFill>
              </a:rPr>
              <a:t>A gas is made up of tiny particles of </a:t>
            </a:r>
            <a:r>
              <a:rPr lang="en-GB" b="1" dirty="0">
                <a:solidFill>
                  <a:schemeClr val="tx1"/>
                </a:solidFill>
              </a:rPr>
              <a:t>matter</a:t>
            </a:r>
            <a:r>
              <a:rPr lang="en-GB" dirty="0">
                <a:solidFill>
                  <a:schemeClr val="tx1"/>
                </a:solidFill>
              </a:rPr>
              <a:t>. This means gas has a mass and its weight can be measured.</a:t>
            </a:r>
          </a:p>
          <a:p>
            <a:pPr marL="0" indent="0">
              <a:buNone/>
            </a:pPr>
            <a:r>
              <a:rPr lang="en-GB" b="1">
                <a:solidFill>
                  <a:srgbClr val="0070C0"/>
                </a:solidFill>
              </a:rPr>
              <a:t>Volume</a:t>
            </a:r>
            <a:r>
              <a:rPr lang="en-GB" b="1" dirty="0">
                <a:solidFill>
                  <a:srgbClr val="0070C0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</a:rPr>
              <a:t>The</a:t>
            </a:r>
            <a:r>
              <a:rPr lang="en-GB" b="1" dirty="0">
                <a:solidFill>
                  <a:schemeClr val="tx1"/>
                </a:solidFill>
              </a:rPr>
              <a:t> volume </a:t>
            </a:r>
            <a:r>
              <a:rPr lang="en-GB" dirty="0">
                <a:solidFill>
                  <a:schemeClr val="tx1"/>
                </a:solidFill>
              </a:rPr>
              <a:t>is the amount of space taken up by a solid, liquid or gas.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71AC0B-F95B-411A-A3D2-8532F29829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96B00-DB0C-4453-AC3D-00D5840809E8}"/>
              </a:ext>
            </a:extLst>
          </p:cNvPr>
          <p:cNvSpPr txBox="1">
            <a:spLocks/>
          </p:cNvSpPr>
          <p:nvPr/>
        </p:nvSpPr>
        <p:spPr>
          <a:xfrm>
            <a:off x="372862" y="228600"/>
            <a:ext cx="11221375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work: </a:t>
            </a:r>
            <a:r>
              <a:rPr lang="en-GB" sz="2000" dirty="0"/>
              <a:t>I can describe some everyday uses of gases.  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C9CFF-35FA-4649-A04C-F7474931CF1F}"/>
              </a:ext>
            </a:extLst>
          </p:cNvPr>
          <p:cNvSpPr txBox="1"/>
          <p:nvPr/>
        </p:nvSpPr>
        <p:spPr>
          <a:xfrm>
            <a:off x="4846606" y="3321879"/>
            <a:ext cx="181104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400" kern="0" dirty="0">
                <a:ea typeface="Lato Black" panose="020F0502020204030203" pitchFamily="34" charset="0"/>
                <a:cs typeface="Lato Black" panose="020F0502020204030203" pitchFamily="34" charset="0"/>
              </a:rPr>
              <a:t>Uses of gases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0ED5C11-DF83-45E4-A6CE-C398B1882E03}"/>
              </a:ext>
            </a:extLst>
          </p:cNvPr>
          <p:cNvSpPr/>
          <p:nvPr/>
        </p:nvSpPr>
        <p:spPr>
          <a:xfrm>
            <a:off x="4578202" y="3125126"/>
            <a:ext cx="2121763" cy="843379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8B6E82-19A8-4C9F-ABB8-24A319696DB7}"/>
              </a:ext>
            </a:extLst>
          </p:cNvPr>
          <p:cNvSpPr txBox="1"/>
          <p:nvPr/>
        </p:nvSpPr>
        <p:spPr>
          <a:xfrm>
            <a:off x="1716283" y="2763917"/>
            <a:ext cx="1882053" cy="13849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kern="0" dirty="0">
                <a:ea typeface="Lato Black" panose="020F0502020204030203" pitchFamily="34" charset="0"/>
                <a:cs typeface="Lato Black" panose="020F0502020204030203" pitchFamily="34" charset="0"/>
              </a:rPr>
              <a:t>Compressed air in a scuba diving tank is used by divers so they can breathe under water.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AA4A7A-187A-44F9-952D-74F4367394DE}"/>
              </a:ext>
            </a:extLst>
          </p:cNvPr>
          <p:cNvSpPr txBox="1"/>
          <p:nvPr/>
        </p:nvSpPr>
        <p:spPr>
          <a:xfrm>
            <a:off x="2262441" y="706692"/>
            <a:ext cx="2300682" cy="13849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kern="0" dirty="0">
                <a:ea typeface="Lato Black" panose="020F0502020204030203" pitchFamily="34" charset="0"/>
                <a:cs typeface="Lato Black" panose="020F0502020204030203" pitchFamily="34" charset="0"/>
              </a:rPr>
              <a:t>Compressed air is pumped into bicycle tyres and car tyres so the wheels can roll smoothly on a road.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610170-6D65-4CE2-9C0D-8564FC09D1C9}"/>
              </a:ext>
            </a:extLst>
          </p:cNvPr>
          <p:cNvSpPr txBox="1"/>
          <p:nvPr/>
        </p:nvSpPr>
        <p:spPr>
          <a:xfrm>
            <a:off x="3190042" y="4905583"/>
            <a:ext cx="2599679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kern="0" dirty="0">
                <a:ea typeface="Lato Black" panose="020F0502020204030203" pitchFamily="34" charset="0"/>
                <a:cs typeface="Lato Black" panose="020F0502020204030203" pitchFamily="34" charset="0"/>
              </a:rPr>
              <a:t>Aerosol cans often have compressed gas inside to help the spray to spread out.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01DF6F-F94E-4388-8E4E-1F1EC8FA1991}"/>
              </a:ext>
            </a:extLst>
          </p:cNvPr>
          <p:cNvSpPr txBox="1"/>
          <p:nvPr/>
        </p:nvSpPr>
        <p:spPr>
          <a:xfrm>
            <a:off x="5983549" y="709077"/>
            <a:ext cx="1629292" cy="166199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kern="0" dirty="0">
                <a:ea typeface="Lato Black" panose="020F0502020204030203" pitchFamily="34" charset="0"/>
                <a:cs typeface="Lato Black" panose="020F0502020204030203" pitchFamily="34" charset="0"/>
              </a:rPr>
              <a:t>Helium gas is sometimes used in party balloons. Helium is lighter than air so the balloons rise up.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13BD6F-2FD2-482D-8CF0-402A401D4A05}"/>
              </a:ext>
            </a:extLst>
          </p:cNvPr>
          <p:cNvSpPr txBox="1"/>
          <p:nvPr/>
        </p:nvSpPr>
        <p:spPr>
          <a:xfrm>
            <a:off x="9497477" y="958521"/>
            <a:ext cx="1997230" cy="13849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GB" kern="0" dirty="0">
                <a:ea typeface="Lato Black" panose="020F0502020204030203" pitchFamily="34" charset="0"/>
                <a:cs typeface="Lato Black" panose="020F0502020204030203" pitchFamily="34" charset="0"/>
              </a:rPr>
              <a:t>Carbon dioxide is added to some drinks to make fizzy drinks like lemonade and coke.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D82E06-5738-4719-BC9D-A41E874A87B6}"/>
              </a:ext>
            </a:extLst>
          </p:cNvPr>
          <p:cNvSpPr txBox="1"/>
          <p:nvPr/>
        </p:nvSpPr>
        <p:spPr>
          <a:xfrm>
            <a:off x="8808127" y="2902225"/>
            <a:ext cx="2599679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kern="0" dirty="0">
                <a:ea typeface="Lato Black" panose="020F0502020204030203" pitchFamily="34" charset="0"/>
                <a:cs typeface="Lato Black" panose="020F0502020204030203" pitchFamily="34" charset="0"/>
              </a:rPr>
              <a:t>Carbon dioxide is used as a fire extinguisher. It is heavier than air so it will flow down over the flames.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DAC084-86EF-4BCF-92D0-154F6C348D05}"/>
              </a:ext>
            </a:extLst>
          </p:cNvPr>
          <p:cNvSpPr txBox="1"/>
          <p:nvPr/>
        </p:nvSpPr>
        <p:spPr>
          <a:xfrm>
            <a:off x="7995178" y="4810810"/>
            <a:ext cx="2063518" cy="13849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kern="0" dirty="0">
                <a:ea typeface="Lato Black" panose="020F0502020204030203" pitchFamily="34" charset="0"/>
                <a:cs typeface="Lato Black" panose="020F0502020204030203" pitchFamily="34" charset="0"/>
              </a:rPr>
              <a:t>Cooking gas is burnt to heat water and cook food. It is compressed into gas bottles for camping.</a:t>
            </a:r>
          </a:p>
        </p:txBody>
      </p:sp>
      <p:pic>
        <p:nvPicPr>
          <p:cNvPr id="25" name="Picture 24" descr="Divers, Scuba, Reef, Underwater, Sea">
            <a:extLst>
              <a:ext uri="{FF2B5EF4-FFF2-40B4-BE49-F238E27FC236}">
                <a16:creationId xmlns:a16="http://schemas.microsoft.com/office/drawing/2014/main" id="{CEBCE6F0-975D-46EE-8FEA-4D1D9BD9E67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5" r="17712" b="20723"/>
          <a:stretch/>
        </p:blipFill>
        <p:spPr bwMode="auto">
          <a:xfrm>
            <a:off x="570841" y="2619401"/>
            <a:ext cx="1020496" cy="1619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Hair, Hairdresser, Maintenance, Spray">
            <a:extLst>
              <a:ext uri="{FF2B5EF4-FFF2-40B4-BE49-F238E27FC236}">
                <a16:creationId xmlns:a16="http://schemas.microsoft.com/office/drawing/2014/main" id="{10EC2669-19FC-469B-BFB5-2DE3688F16F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15529" r="51416"/>
          <a:stretch/>
        </p:blipFill>
        <p:spPr bwMode="auto">
          <a:xfrm>
            <a:off x="2133305" y="4886501"/>
            <a:ext cx="845081" cy="1631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Mountain Bike, Brake, Disc Brake, Bike">
            <a:extLst>
              <a:ext uri="{FF2B5EF4-FFF2-40B4-BE49-F238E27FC236}">
                <a16:creationId xmlns:a16="http://schemas.microsoft.com/office/drawing/2014/main" id="{AA48113D-288D-4EF5-A7BE-6F11DA2C5C2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/>
          <a:stretch/>
        </p:blipFill>
        <p:spPr bwMode="auto">
          <a:xfrm>
            <a:off x="560014" y="769752"/>
            <a:ext cx="1624133" cy="117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selective focus of blue and gray camping gas burner and cooking pan on cliff">
            <a:extLst>
              <a:ext uri="{FF2B5EF4-FFF2-40B4-BE49-F238E27FC236}">
                <a16:creationId xmlns:a16="http://schemas.microsoft.com/office/drawing/2014/main" id="{404D5B7C-D8B5-4254-B91D-EC5772D0293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2" t="10561" r="32462" b="17702"/>
          <a:stretch/>
        </p:blipFill>
        <p:spPr bwMode="auto">
          <a:xfrm>
            <a:off x="6387038" y="4810810"/>
            <a:ext cx="1408522" cy="1689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Petrol, Equipment, Fire Extinguisher, Fuel, Container">
            <a:extLst>
              <a:ext uri="{FF2B5EF4-FFF2-40B4-BE49-F238E27FC236}">
                <a16:creationId xmlns:a16="http://schemas.microsoft.com/office/drawing/2014/main" id="{454CE98A-5FE3-47FA-A0E0-63F5F17AC8A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2837" r="47484" b="4273"/>
          <a:stretch/>
        </p:blipFill>
        <p:spPr bwMode="auto">
          <a:xfrm>
            <a:off x="7863672" y="2619401"/>
            <a:ext cx="866775" cy="1623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Water Glass, Water, Mineral Water">
            <a:extLst>
              <a:ext uri="{FF2B5EF4-FFF2-40B4-BE49-F238E27FC236}">
                <a16:creationId xmlns:a16="http://schemas.microsoft.com/office/drawing/2014/main" id="{210539E5-5639-4EBA-A21B-266F605FD867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r="29217"/>
          <a:stretch/>
        </p:blipFill>
        <p:spPr bwMode="auto">
          <a:xfrm>
            <a:off x="8413954" y="1018980"/>
            <a:ext cx="958242" cy="110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assorted-color balloons on air">
            <a:extLst>
              <a:ext uri="{FF2B5EF4-FFF2-40B4-BE49-F238E27FC236}">
                <a16:creationId xmlns:a16="http://schemas.microsoft.com/office/drawing/2014/main" id="{3181E279-2CF3-4A2E-AE94-10376FC45602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8" t="13698" r="33944" b="14884"/>
          <a:stretch/>
        </p:blipFill>
        <p:spPr bwMode="auto">
          <a:xfrm>
            <a:off x="4776665" y="792848"/>
            <a:ext cx="1020497" cy="12126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DE3B46-3E9D-4B13-8BEF-05916B658D61}"/>
              </a:ext>
            </a:extLst>
          </p:cNvPr>
          <p:cNvCxnSpPr>
            <a:cxnSpLocks/>
          </p:cNvCxnSpPr>
          <p:nvPr/>
        </p:nvCxnSpPr>
        <p:spPr>
          <a:xfrm flipH="1" flipV="1">
            <a:off x="3717299" y="2219491"/>
            <a:ext cx="1127704" cy="90563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7BF3C2D-E484-49CB-810A-8CB16EBD3C50}"/>
              </a:ext>
            </a:extLst>
          </p:cNvPr>
          <p:cNvCxnSpPr>
            <a:cxnSpLocks/>
          </p:cNvCxnSpPr>
          <p:nvPr/>
        </p:nvCxnSpPr>
        <p:spPr>
          <a:xfrm flipH="1">
            <a:off x="3440039" y="3487155"/>
            <a:ext cx="1041075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05D947-060C-433B-90BC-E8C9A606C660}"/>
              </a:ext>
            </a:extLst>
          </p:cNvPr>
          <p:cNvCxnSpPr>
            <a:cxnSpLocks/>
          </p:cNvCxnSpPr>
          <p:nvPr/>
        </p:nvCxnSpPr>
        <p:spPr>
          <a:xfrm flipH="1" flipV="1">
            <a:off x="5570376" y="2188049"/>
            <a:ext cx="3793" cy="76535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0B8E335-9AAA-41B8-A0B3-097BB0AC26DD}"/>
              </a:ext>
            </a:extLst>
          </p:cNvPr>
          <p:cNvCxnSpPr>
            <a:cxnSpLocks/>
          </p:cNvCxnSpPr>
          <p:nvPr/>
        </p:nvCxnSpPr>
        <p:spPr>
          <a:xfrm flipV="1">
            <a:off x="6617832" y="2282171"/>
            <a:ext cx="1679227" cy="97852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081970D-34ED-44B5-8C07-F80A8AAFCA2B}"/>
              </a:ext>
            </a:extLst>
          </p:cNvPr>
          <p:cNvCxnSpPr>
            <a:cxnSpLocks/>
          </p:cNvCxnSpPr>
          <p:nvPr/>
        </p:nvCxnSpPr>
        <p:spPr>
          <a:xfrm>
            <a:off x="6832204" y="3546815"/>
            <a:ext cx="963356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1BDCCEF-5FFB-447F-99FE-E3F123F09E9F}"/>
              </a:ext>
            </a:extLst>
          </p:cNvPr>
          <p:cNvCxnSpPr>
            <a:cxnSpLocks/>
          </p:cNvCxnSpPr>
          <p:nvPr/>
        </p:nvCxnSpPr>
        <p:spPr>
          <a:xfrm>
            <a:off x="6380414" y="4041259"/>
            <a:ext cx="1007292" cy="58371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72F68F7-93E6-4D28-84E9-BAD00870F082}"/>
              </a:ext>
            </a:extLst>
          </p:cNvPr>
          <p:cNvCxnSpPr>
            <a:cxnSpLocks/>
          </p:cNvCxnSpPr>
          <p:nvPr/>
        </p:nvCxnSpPr>
        <p:spPr>
          <a:xfrm flipH="1">
            <a:off x="3773333" y="4075936"/>
            <a:ext cx="1443374" cy="73487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21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algn="l">
          <a:defRPr sz="2400" i="1" kern="0" dirty="0">
            <a:solidFill>
              <a:schemeClr val="bg1"/>
            </a:solidFill>
            <a:ea typeface="Lato Black" panose="020F0502020204030203" pitchFamily="34" charset="0"/>
            <a:cs typeface="Lato Black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5 template lesson PriSci Resource" id="{728A4D97-30B4-4A29-8607-D4731488DC2B}" vid="{0D102C8D-00A0-471F-9CA8-16435CBAE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562C40-ACB1-464D-9655-61DD85FFCCBE}">
  <ds:schemaRefs>
    <ds:schemaRef ds:uri="http://schemas.openxmlformats.org/package/2006/metadata/core-properties"/>
    <ds:schemaRef ds:uri="0ff8adc4-58f0-4cfe-ad48-79a46b32a9f8"/>
    <ds:schemaRef ds:uri="89114d93-40b0-4de1-aa32-14ecbdb0e84d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DED8640-BE78-42D0-8DA2-7BE09CB0B70D}"/>
</file>

<file path=docProps/app.xml><?xml version="1.0" encoding="utf-8"?>
<Properties xmlns="http://schemas.openxmlformats.org/officeDocument/2006/extended-properties" xmlns:vt="http://schemas.openxmlformats.org/officeDocument/2006/docPropsVTypes">
  <Template>v5 template lesson PriSci Resource</Template>
  <TotalTime>2287</TotalTime>
  <Words>1120</Words>
  <Application>Microsoft Office PowerPoint</Application>
  <PresentationFormat>Widescreen</PresentationFormat>
  <Paragraphs>122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Lato Black</vt:lpstr>
      <vt:lpstr>Office Theme</vt:lpstr>
      <vt:lpstr>PowerPoint Presentation</vt:lpstr>
      <vt:lpstr>States of matter</vt:lpstr>
      <vt:lpstr>Explore, review, think, talk…</vt:lpstr>
      <vt:lpstr>Properties of gases</vt:lpstr>
      <vt:lpstr>Properties of gases</vt:lpstr>
      <vt:lpstr>PowerPoint Presentation</vt:lpstr>
      <vt:lpstr>Find out more…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2</cp:revision>
  <cp:lastPrinted>2020-03-28T17:18:56Z</cp:lastPrinted>
  <dcterms:created xsi:type="dcterms:W3CDTF">2020-05-05T10:38:46Z</dcterms:created>
  <dcterms:modified xsi:type="dcterms:W3CDTF">2020-05-27T17:08:59Z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